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3"/>
    <p:sldId id="329" r:id="rId4"/>
    <p:sldId id="330" r:id="rId5"/>
    <p:sldId id="348" r:id="rId6"/>
    <p:sldId id="332" r:id="rId7"/>
    <p:sldId id="331" r:id="rId8"/>
    <p:sldId id="272" r:id="rId9"/>
    <p:sldId id="333" r:id="rId10"/>
    <p:sldId id="328" r:id="rId11"/>
    <p:sldId id="334" r:id="rId12"/>
    <p:sldId id="336" r:id="rId13"/>
    <p:sldId id="335" r:id="rId14"/>
    <p:sldId id="337" r:id="rId15"/>
    <p:sldId id="317" r:id="rId16"/>
    <p:sldId id="338" r:id="rId17"/>
    <p:sldId id="339" r:id="rId18"/>
    <p:sldId id="340" r:id="rId19"/>
    <p:sldId id="341" r:id="rId20"/>
    <p:sldId id="316" r:id="rId21"/>
    <p:sldId id="315" r:id="rId22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7584301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file:///D:\qq&#25991;&#20214;\712321467\Image\C2C\Image2\%7b75232B38-A165-1FB7-499C-2E1C792CACB5%7d.png" TargetMode="Externa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3" r:link="rId1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3" Type="http://schemas.openxmlformats.org/officeDocument/2006/relationships/image" Target="../media/image19.jpe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15"/>
            <a:ext cx="12188825" cy="68567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八大行星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890" y="0"/>
            <a:ext cx="7769860" cy="68230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38530" y="977900"/>
            <a:ext cx="10482580" cy="1289050"/>
          </a:xfrm>
        </p:spPr>
        <p:txBody>
          <a:bodyPr>
            <a:normAutofit fontScale="90000"/>
          </a:bodyPr>
          <a:lstStyle/>
          <a:p>
            <a:pPr marL="0" indent="0" fontAlgn="auto">
              <a:lnSpc>
                <a:spcPct val="150000"/>
              </a:lnSpc>
            </a:pPr>
            <a:r>
              <a:rPr lang="zh-CN" b="1" ker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黑体" panose="02010609060101010101" charset="-122"/>
                <a:sym typeface="+mn-ea"/>
              </a:rPr>
              <a:t>万有引力定律的成就</a:t>
            </a:r>
            <a:endParaRPr lang="zh-CN" b="1" kern="0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885" y="102235"/>
            <a:ext cx="8605520" cy="775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45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第七章</a:t>
            </a:r>
            <a:r>
              <a:rPr lang="en-US" altLang="zh-CN" sz="4445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</a:t>
            </a:r>
            <a:r>
              <a:rPr lang="zh-CN" altLang="en-US" sz="4445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万有引力与宇宙航行</a:t>
            </a:r>
            <a:endParaRPr lang="zh-CN" altLang="en-US" sz="4445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46135" y="5675630"/>
            <a:ext cx="34664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600" kern="1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揭阳第一中学</a:t>
            </a:r>
            <a:r>
              <a:rPr lang="en-US" altLang="zh-CN" sz="2600" kern="1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</a:t>
            </a:r>
            <a:r>
              <a:rPr lang="zh-CN" altLang="en-US" sz="2600" kern="10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陈克</a:t>
            </a:r>
            <a:endParaRPr lang="zh-CN" altLang="en-US" sz="2600" kern="10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576389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48360"/>
            <a:ext cx="11398250" cy="25019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已知地球的质量为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，自转周期为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引力常量为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G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。将地球看作是半径为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质量均匀分布的球体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，不考虑空气的影响．设在地球北极地面称量时，弹簧秤的读数是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sz="280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）若在赤道地面处称量，弾簧秤的读数为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i="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，求比值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/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i="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的表达式。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576389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48360"/>
            <a:ext cx="11398250" cy="1899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材料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：通过上面的分析和之前所学我们不难发现，地球自转的角速度越大，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赤道上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的物体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“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重力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”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就会越小。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假想：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645" y="2145030"/>
            <a:ext cx="10485120" cy="12966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地球的自转周期减小为</a:t>
            </a:r>
            <a:r>
              <a:rPr 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多少时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，那么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赤道上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重力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就会减为零？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如果转速再增大呢？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523049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探索称量太阳的质量</a:t>
            </a:r>
            <a:endParaRPr lang="en-US" altLang="zh-CN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8910" y="913130"/>
            <a:ext cx="1066419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地球绕太阳做圆周运动时：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sym typeface="+mn-ea"/>
              </a:rPr>
              <a:t>太阳对地球的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万有引力提供了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向心力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5970" y="1701165"/>
            <a:ext cx="1967865" cy="865505"/>
            <a:chOff x="2712" y="3506"/>
            <a:chExt cx="3099" cy="1533"/>
          </a:xfrm>
        </p:grpSpPr>
        <p:sp>
          <p:nvSpPr>
            <p:cNvPr id="9" name="文本框 8"/>
            <p:cNvSpPr txBox="1"/>
            <p:nvPr/>
          </p:nvSpPr>
          <p:spPr>
            <a:xfrm>
              <a:off x="3192" y="3772"/>
              <a:ext cx="2430" cy="10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F</a:t>
              </a:r>
              <a:r>
                <a:rPr lang="zh-CN" altLang="en-US" sz="2800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引</a:t>
              </a:r>
              <a:r>
                <a:rPr lang="en-US" altLang="zh-CN" sz="2800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800" i="1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n</a:t>
              </a:r>
              <a:endParaRPr lang="en-US" altLang="zh-CN" sz="2800" i="1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712" y="3506"/>
              <a:ext cx="3099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665" y="2856865"/>
            <a:ext cx="3281680" cy="1564640"/>
            <a:chOff x="1535" y="5010"/>
            <a:chExt cx="5168" cy="2464"/>
          </a:xfrm>
        </p:grpSpPr>
        <p:sp>
          <p:nvSpPr>
            <p:cNvPr id="12" name="下箭头 11"/>
            <p:cNvSpPr/>
            <p:nvPr/>
          </p:nvSpPr>
          <p:spPr>
            <a:xfrm>
              <a:off x="3345" y="5010"/>
              <a:ext cx="765" cy="790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535" y="5838"/>
              <a:ext cx="5168" cy="1636"/>
              <a:chOff x="882" y="8315"/>
              <a:chExt cx="5168" cy="194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882" y="8636"/>
                <a:ext cx="5168" cy="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(——)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r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500" y="8315"/>
                <a:ext cx="1387" cy="1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011" y="8416"/>
                <a:ext cx="1208" cy="17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2π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 T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62305" y="4324985"/>
            <a:ext cx="2217420" cy="1626870"/>
            <a:chOff x="1999" y="7322"/>
            <a:chExt cx="3492" cy="2562"/>
          </a:xfrm>
        </p:grpSpPr>
        <p:grpSp>
          <p:nvGrpSpPr>
            <p:cNvPr id="28" name="组合 27"/>
            <p:cNvGrpSpPr/>
            <p:nvPr/>
          </p:nvGrpSpPr>
          <p:grpSpPr>
            <a:xfrm>
              <a:off x="1999" y="8248"/>
              <a:ext cx="3492" cy="1636"/>
              <a:chOff x="826" y="7903"/>
              <a:chExt cx="3492" cy="163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26" y="8205"/>
                <a:ext cx="3492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162" y="7903"/>
                <a:ext cx="1930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π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GT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下箭头 28"/>
            <p:cNvSpPr/>
            <p:nvPr/>
          </p:nvSpPr>
          <p:spPr>
            <a:xfrm>
              <a:off x="3335" y="7322"/>
              <a:ext cx="765" cy="790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97810" y="4860925"/>
            <a:ext cx="4288790" cy="1059180"/>
            <a:chOff x="4406" y="7655"/>
            <a:chExt cx="6754" cy="1668"/>
          </a:xfrm>
        </p:grpSpPr>
        <p:grpSp>
          <p:nvGrpSpPr>
            <p:cNvPr id="6" name="组合 5"/>
            <p:cNvGrpSpPr/>
            <p:nvPr/>
          </p:nvGrpSpPr>
          <p:grpSpPr>
            <a:xfrm>
              <a:off x="4406" y="7655"/>
              <a:ext cx="6754" cy="1636"/>
              <a:chOff x="3323" y="6853"/>
              <a:chExt cx="6754" cy="1636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543" y="6853"/>
                <a:ext cx="5534" cy="1636"/>
                <a:chOff x="3370" y="6508"/>
                <a:chExt cx="5534" cy="1636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3370" y="6831"/>
                  <a:ext cx="5534" cy="8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800" i="1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ρ</a:t>
                  </a:r>
                  <a:r>
                    <a:rPr lang="en-US" altLang="zh-CN" sz="2800" i="1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=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——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=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</a:t>
                  </a:r>
                  <a:endPara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5998" y="6508"/>
                  <a:ext cx="1930" cy="16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  3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π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r</a:t>
                  </a:r>
                  <a:r>
                    <a:rPr lang="en-US" altLang="zh-CN" sz="2800" baseline="300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3</a:t>
                  </a:r>
                  <a:endPara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GT</a:t>
                  </a:r>
                  <a:r>
                    <a:rPr lang="en-US" altLang="zh-CN" sz="2800" baseline="300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R</a:t>
                  </a:r>
                  <a:r>
                    <a:rPr lang="en-US" altLang="zh-CN" sz="2800" baseline="300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3</a:t>
                  </a:r>
                  <a:endPara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下箭头 12"/>
              <p:cNvSpPr/>
              <p:nvPr/>
            </p:nvSpPr>
            <p:spPr>
              <a:xfrm rot="16200000">
                <a:off x="3335" y="7322"/>
                <a:ext cx="765" cy="790"/>
              </a:xfrm>
              <a:prstGeom prst="down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6751" y="7687"/>
              <a:ext cx="974" cy="16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M</a:t>
              </a:r>
              <a:endPara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V</a:t>
              </a:r>
              <a:endParaRPr lang="en-US" altLang="zh-CN" sz="2800" i="1" baseline="30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8769350" y="3489960"/>
            <a:ext cx="1141095" cy="1141095"/>
          </a:xfrm>
          <a:prstGeom prst="ellipse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02755" y="1523365"/>
            <a:ext cx="5073650" cy="5073650"/>
          </a:xfrm>
          <a:prstGeom prst="ellips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713210" y="3326765"/>
            <a:ext cx="152400" cy="152400"/>
          </a:xfrm>
          <a:prstGeom prst="ellipse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endCxn id="26" idx="5"/>
          </p:cNvCxnSpPr>
          <p:nvPr/>
        </p:nvCxnSpPr>
        <p:spPr>
          <a:xfrm>
            <a:off x="9289415" y="4099560"/>
            <a:ext cx="1844040" cy="17545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9267825" y="3609340"/>
            <a:ext cx="414655" cy="5010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069070" y="3529330"/>
            <a:ext cx="5911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i="1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910445" y="5035550"/>
            <a:ext cx="5911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i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027670" y="4119245"/>
            <a:ext cx="819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endParaRPr lang="en-US" altLang="zh-CN" sz="2800" i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057255" y="2957195"/>
            <a:ext cx="8191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m</a:t>
            </a:r>
            <a:endParaRPr lang="en-US" altLang="zh-CN" sz="2800" i="1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8724265" y="447675"/>
            <a:ext cx="1319530" cy="706120"/>
          </a:xfrm>
          <a:prstGeom prst="rect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小结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86330" y="3005455"/>
            <a:ext cx="1141095" cy="114109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77235" y="2994660"/>
            <a:ext cx="152400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19735" y="1038860"/>
            <a:ext cx="5073650" cy="5073650"/>
          </a:xfrm>
          <a:prstGeom prst="ellips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330190" y="2842260"/>
            <a:ext cx="152400" cy="1524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630045" y="1986280"/>
            <a:ext cx="2597150" cy="1038860"/>
            <a:chOff x="2712" y="3504"/>
            <a:chExt cx="4090" cy="1636"/>
          </a:xfrm>
        </p:grpSpPr>
        <p:grpSp>
          <p:nvGrpSpPr>
            <p:cNvPr id="9" name="组合 8"/>
            <p:cNvGrpSpPr/>
            <p:nvPr/>
          </p:nvGrpSpPr>
          <p:grpSpPr>
            <a:xfrm>
              <a:off x="3192" y="3504"/>
              <a:ext cx="3610" cy="1636"/>
              <a:chOff x="454" y="4914"/>
              <a:chExt cx="3610" cy="16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54" y="5237"/>
                <a:ext cx="3611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mg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459" y="4914"/>
                <a:ext cx="1387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2712" y="3506"/>
              <a:ext cx="4091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22140" y="3372485"/>
            <a:ext cx="1967865" cy="865505"/>
            <a:chOff x="2712" y="3506"/>
            <a:chExt cx="3099" cy="1533"/>
          </a:xfrm>
        </p:grpSpPr>
        <p:sp>
          <p:nvSpPr>
            <p:cNvPr id="13" name="文本框 12"/>
            <p:cNvSpPr txBox="1"/>
            <p:nvPr/>
          </p:nvSpPr>
          <p:spPr>
            <a:xfrm>
              <a:off x="3192" y="3772"/>
              <a:ext cx="2430" cy="10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F</a:t>
              </a:r>
              <a:r>
                <a:rPr lang="zh-CN" altLang="en-US" sz="2800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引</a:t>
              </a:r>
              <a:r>
                <a:rPr lang="en-US" altLang="zh-CN" sz="2800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= 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800" i="1" baseline="-25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n</a:t>
              </a:r>
              <a:endParaRPr lang="en-US" altLang="zh-CN" sz="2800" i="1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712" y="3506"/>
              <a:ext cx="3099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V="1">
            <a:off x="2906395" y="2929255"/>
            <a:ext cx="2423795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4" idx="3"/>
          </p:cNvCxnSpPr>
          <p:nvPr/>
        </p:nvCxnSpPr>
        <p:spPr>
          <a:xfrm flipV="1">
            <a:off x="2884805" y="3124835"/>
            <a:ext cx="414655" cy="5010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40575" y="1506855"/>
            <a:ext cx="4486910" cy="13188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黄金代换式：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GM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= 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gR</a:t>
            </a:r>
            <a:r>
              <a:rPr lang="en-US" altLang="zh-CN" sz="2800" baseline="30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2800" baseline="300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只能求出中心天体质量。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27830" y="4444365"/>
            <a:ext cx="2217420" cy="1626870"/>
            <a:chOff x="1999" y="7322"/>
            <a:chExt cx="3492" cy="2562"/>
          </a:xfrm>
        </p:grpSpPr>
        <p:grpSp>
          <p:nvGrpSpPr>
            <p:cNvPr id="28" name="组合 27"/>
            <p:cNvGrpSpPr/>
            <p:nvPr/>
          </p:nvGrpSpPr>
          <p:grpSpPr>
            <a:xfrm>
              <a:off x="1999" y="8248"/>
              <a:ext cx="3492" cy="1636"/>
              <a:chOff x="826" y="7903"/>
              <a:chExt cx="3492" cy="1636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826" y="8205"/>
                <a:ext cx="3492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162" y="7903"/>
                <a:ext cx="1930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π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3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GT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下箭头 28"/>
            <p:cNvSpPr/>
            <p:nvPr/>
          </p:nvSpPr>
          <p:spPr>
            <a:xfrm>
              <a:off x="3335" y="7322"/>
              <a:ext cx="765" cy="790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51990" y="393700"/>
            <a:ext cx="1737360" cy="1449070"/>
            <a:chOff x="2893" y="943"/>
            <a:chExt cx="2736" cy="2282"/>
          </a:xfrm>
        </p:grpSpPr>
        <p:sp>
          <p:nvSpPr>
            <p:cNvPr id="20" name="下箭头 19"/>
            <p:cNvSpPr/>
            <p:nvPr/>
          </p:nvSpPr>
          <p:spPr>
            <a:xfrm rot="10800000">
              <a:off x="3965" y="2491"/>
              <a:ext cx="560" cy="735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93" y="1266"/>
              <a:ext cx="2735" cy="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M</a:t>
              </a: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=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——</a:t>
              </a:r>
              <a:endPara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65" y="943"/>
              <a:ext cx="1364" cy="16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gR</a:t>
              </a:r>
              <a:r>
                <a: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2</a:t>
              </a:r>
              <a:endParaRPr lang="en-US" altLang="zh-CN" sz="2800" baseline="30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G</a:t>
              </a:r>
              <a:endParaRPr lang="en-US" altLang="zh-CN" sz="2800" baseline="30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86050" y="3044825"/>
            <a:ext cx="5911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i="1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32555" y="3136900"/>
            <a:ext cx="5911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endParaRPr lang="en-US" altLang="zh-CN" sz="2800" i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818380" cy="652145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星球表面重力加速度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8355" y="5124450"/>
            <a:ext cx="384746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宇航员在月球表面行走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72530" y="930275"/>
            <a:ext cx="5194935" cy="2658110"/>
          </a:xfrm>
          <a:prstGeom prst="rect">
            <a:avLst/>
          </a:prstGeom>
          <a:solidFill>
            <a:schemeClr val="accent4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p>
            <a:pPr>
              <a:lnSpc>
                <a:spcPct val="12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探究：已知月球半径为地球的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1/4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，质量相当于地球质量的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1/81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。根据公式，月球表面重力加速度大约相当于地球表面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重力加速度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</a:t>
            </a:r>
            <a:r>
              <a:rPr 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多少倍？</a:t>
            </a:r>
            <a:endParaRPr lang="zh-CN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930275"/>
            <a:ext cx="5506720" cy="3989705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578725" y="4036060"/>
            <a:ext cx="2597785" cy="1038860"/>
            <a:chOff x="2712" y="3504"/>
            <a:chExt cx="4091" cy="1636"/>
          </a:xfrm>
        </p:grpSpPr>
        <p:grpSp>
          <p:nvGrpSpPr>
            <p:cNvPr id="9" name="组合 8"/>
            <p:cNvGrpSpPr/>
            <p:nvPr/>
          </p:nvGrpSpPr>
          <p:grpSpPr>
            <a:xfrm>
              <a:off x="3192" y="3504"/>
              <a:ext cx="3611" cy="1636"/>
              <a:chOff x="454" y="4914"/>
              <a:chExt cx="3611" cy="16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54" y="5237"/>
                <a:ext cx="3611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185" y="4914"/>
                <a:ext cx="1387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2712" y="3506"/>
              <a:ext cx="3599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433685" y="4090035"/>
            <a:ext cx="704850" cy="808990"/>
            <a:chOff x="9091" y="8587"/>
            <a:chExt cx="1110" cy="1274"/>
          </a:xfrm>
        </p:grpSpPr>
        <p:sp>
          <p:nvSpPr>
            <p:cNvPr id="5" name="文本框 4"/>
            <p:cNvSpPr txBox="1"/>
            <p:nvPr/>
          </p:nvSpPr>
          <p:spPr>
            <a:xfrm>
              <a:off x="9091" y="8877"/>
              <a:ext cx="99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—</a:t>
              </a:r>
              <a:endPara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203" y="8587"/>
              <a:ext cx="998" cy="127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</a:t>
              </a:r>
              <a:endPara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  <a:p>
              <a:r>
                <a:rPr lang="en-US" altLang="zh-CN" sz="28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6</a:t>
              </a:r>
              <a:endPara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818380" cy="652145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星球表面重力加速度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2210" y="6133465"/>
            <a:ext cx="2662555" cy="6940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不同星球表面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64995" y="775970"/>
            <a:ext cx="3816350" cy="529209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579360" y="1299210"/>
            <a:ext cx="2597785" cy="1038860"/>
            <a:chOff x="2712" y="3504"/>
            <a:chExt cx="4091" cy="1636"/>
          </a:xfrm>
        </p:grpSpPr>
        <p:grpSp>
          <p:nvGrpSpPr>
            <p:cNvPr id="9" name="组合 8"/>
            <p:cNvGrpSpPr/>
            <p:nvPr/>
          </p:nvGrpSpPr>
          <p:grpSpPr>
            <a:xfrm>
              <a:off x="3192" y="3504"/>
              <a:ext cx="3611" cy="1636"/>
              <a:chOff x="454" y="4914"/>
              <a:chExt cx="3611" cy="16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54" y="5237"/>
                <a:ext cx="3611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185" y="4914"/>
                <a:ext cx="1387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2712" y="3506"/>
              <a:ext cx="3599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818380" cy="652145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未知天体的发现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3740" y="5342890"/>
            <a:ext cx="8223885" cy="6508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亚当斯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勒维耶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                      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海王星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9853"/>
          <a:stretch>
            <a:fillRect/>
          </a:stretch>
        </p:blipFill>
        <p:spPr>
          <a:xfrm>
            <a:off x="1031875" y="2468880"/>
            <a:ext cx="2952750" cy="267843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rcRect b="10943"/>
          <a:stretch>
            <a:fillRect/>
          </a:stretch>
        </p:blipFill>
        <p:spPr>
          <a:xfrm>
            <a:off x="4340225" y="2468880"/>
            <a:ext cx="2971165" cy="2646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b="7746"/>
          <a:stretch>
            <a:fillRect/>
          </a:stretch>
        </p:blipFill>
        <p:spPr>
          <a:xfrm>
            <a:off x="7544435" y="2479675"/>
            <a:ext cx="2978150" cy="25965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620" y="739775"/>
            <a:ext cx="11414760" cy="1641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海王星的轨道由英国的剑桥大学的学生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亚当斯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和法国年轻的天文爱好者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勒维耶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各自独立计算出来。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1846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年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9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月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23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日晚，由德国的伽勒在勒维耶预言的位置附近发现了这颗行星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人们称其为“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笔尖下发现的行星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”。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818380" cy="652145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未知天体的发现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9555" y="2543810"/>
            <a:ext cx="2844800" cy="177038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1930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年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3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月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14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日，汤博发现了这颗行星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冥王星。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6389370" y="3186430"/>
            <a:ext cx="979170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40690" y="1416685"/>
            <a:ext cx="5654675" cy="3782695"/>
            <a:chOff x="694" y="2231"/>
            <a:chExt cx="8905" cy="5957"/>
          </a:xfrm>
        </p:grpSpPr>
        <p:pic>
          <p:nvPicPr>
            <p:cNvPr id="13" name="图片 1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94" y="2231"/>
              <a:ext cx="8694" cy="582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803" y="7180"/>
              <a:ext cx="1797" cy="10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818380" cy="652145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预言哈雷彗星回归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14242"/>
          <a:stretch>
            <a:fillRect/>
          </a:stretch>
        </p:blipFill>
        <p:spPr>
          <a:xfrm>
            <a:off x="812800" y="1180465"/>
            <a:ext cx="5553710" cy="298704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rcRect b="9514"/>
          <a:stretch>
            <a:fillRect/>
          </a:stretch>
        </p:blipFill>
        <p:spPr>
          <a:xfrm>
            <a:off x="6850380" y="1179830"/>
            <a:ext cx="4143375" cy="2987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50805" y="5731510"/>
            <a:ext cx="1289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下一次？</a:t>
            </a:r>
            <a:endParaRPr lang="zh-CN" altLang="en-US" sz="24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74300" y="4924425"/>
            <a:ext cx="1205230" cy="4603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2061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年</a:t>
            </a:r>
            <a:endParaRPr lang="zh-CN" altLang="en-US" sz="24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9875" y="4934585"/>
            <a:ext cx="4058285" cy="1319530"/>
            <a:chOff x="425" y="7771"/>
            <a:chExt cx="6391" cy="2078"/>
          </a:xfrm>
        </p:grpSpPr>
        <p:sp>
          <p:nvSpPr>
            <p:cNvPr id="2" name="文本框 1"/>
            <p:cNvSpPr txBox="1"/>
            <p:nvPr/>
          </p:nvSpPr>
          <p:spPr>
            <a:xfrm>
              <a:off x="425" y="7771"/>
              <a:ext cx="1840" cy="725"/>
            </a:xfrm>
            <a:prstGeom prst="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1531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654" y="7771"/>
              <a:ext cx="1792" cy="725"/>
            </a:xfrm>
            <a:prstGeom prst="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1607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44" y="7771"/>
              <a:ext cx="1773" cy="725"/>
            </a:xfrm>
            <a:prstGeom prst="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1682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36" y="9125"/>
              <a:ext cx="222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历史记录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8380" y="4934585"/>
            <a:ext cx="3308350" cy="1319530"/>
            <a:chOff x="7588" y="7771"/>
            <a:chExt cx="5210" cy="2078"/>
          </a:xfrm>
        </p:grpSpPr>
        <p:sp>
          <p:nvSpPr>
            <p:cNvPr id="9" name="文本框 8"/>
            <p:cNvSpPr txBox="1"/>
            <p:nvPr/>
          </p:nvSpPr>
          <p:spPr>
            <a:xfrm>
              <a:off x="7588" y="7771"/>
              <a:ext cx="5210" cy="725"/>
            </a:xfrm>
            <a:prstGeom prst="rect">
              <a:avLst/>
            </a:prstGeom>
            <a:solidFill>
              <a:schemeClr val="accent6"/>
            </a:solidFill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1758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年底或者</a:t>
              </a:r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1759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年初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37" y="9125"/>
              <a:ext cx="145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预言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616315" y="4924425"/>
            <a:ext cx="1168400" cy="1329690"/>
            <a:chOff x="13569" y="7755"/>
            <a:chExt cx="1840" cy="2094"/>
          </a:xfrm>
        </p:grpSpPr>
        <p:sp>
          <p:nvSpPr>
            <p:cNvPr id="10" name="文本框 9"/>
            <p:cNvSpPr txBox="1"/>
            <p:nvPr/>
          </p:nvSpPr>
          <p:spPr>
            <a:xfrm>
              <a:off x="13569" y="7755"/>
              <a:ext cx="1840" cy="725"/>
            </a:xfrm>
            <a:prstGeom prst="rect">
              <a:avLst/>
            </a:prstGeom>
            <a:solidFill>
              <a:schemeClr val="accent4"/>
            </a:solidFill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1986</a:t>
              </a:r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年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804" y="9125"/>
              <a:ext cx="137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验证</a:t>
              </a:r>
              <a:endPara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animBg="1"/>
      <p:bldP spid="1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80365" y="165735"/>
            <a:ext cx="4366895" cy="86169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50000"/>
              </a:lnSpc>
              <a:spcBef>
                <a:spcPts val="980"/>
              </a:spcBef>
              <a:spcAft>
                <a:spcPct val="0"/>
              </a:spcAft>
              <a:buSzTx/>
              <a:buNone/>
            </a:pPr>
            <a:endParaRPr lang="zh-CN" altLang="en-US" sz="3200" b="1" spc="248" err="1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52950" y="758190"/>
            <a:ext cx="2418715" cy="75565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indent="0">
              <a:lnSpc>
                <a:spcPct val="120000"/>
              </a:lnSpc>
            </a:pPr>
            <a:r>
              <a:rPr lang="zh-CN" altLang="en-US" sz="36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预习思考</a:t>
            </a:r>
            <a:endParaRPr lang="zh-CN" altLang="en-US" sz="3600" spc="248" err="1"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5635" y="4229100"/>
            <a:ext cx="798004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火箭发射需要至少达到的速度？</a:t>
            </a:r>
            <a:endParaRPr lang="zh-CN" altLang="en-US" sz="2800" spc="248" err="1"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5635" y="5347335"/>
            <a:ext cx="504190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4.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什么是三大宇宙速度？</a:t>
            </a:r>
            <a:endParaRPr lang="zh-CN" altLang="en-US" sz="2800" spc="248" err="1"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635" y="2024380"/>
            <a:ext cx="716788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卫星运行在不同轨道的快慢如何比较？</a:t>
            </a:r>
            <a:endParaRPr lang="zh-CN" altLang="en-US" sz="2800" spc="248" err="1"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635" y="3126740"/>
            <a:ext cx="843851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</a:pPr>
            <a:r>
              <a:rPr lang="en-US" altLang="zh-CN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近地卫星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地球同步卫星哪一个更快</a:t>
            </a:r>
            <a:r>
              <a:rPr lang="zh-CN" altLang="en-US" sz="2800" spc="248" err="1">
                <a:latin typeface="Times New Roman" panose="02020603050405020304" pitchFamily="18" charset="0"/>
                <a:ea typeface="华文楷体" panose="02010600040101010101" charset="-122"/>
                <a:cs typeface="Times New Roman" panose="02020603050405020304" pitchFamily="18" charset="0"/>
                <a:sym typeface="+mn-ea"/>
              </a:rPr>
              <a:t>？</a:t>
            </a:r>
            <a:endParaRPr lang="zh-CN" altLang="en-US" sz="2800" spc="248" err="1"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00367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称量地球的质量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471" t="2850" r="4985" b="20456"/>
          <a:stretch>
            <a:fillRect/>
          </a:stretch>
        </p:blipFill>
        <p:spPr>
          <a:xfrm>
            <a:off x="130810" y="1410335"/>
            <a:ext cx="11765280" cy="30962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80365" y="165735"/>
            <a:ext cx="4366895" cy="86169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rtlCol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50000"/>
              </a:lnSpc>
              <a:spcBef>
                <a:spcPts val="980"/>
              </a:spcBef>
              <a:spcAft>
                <a:spcPct val="0"/>
              </a:spcAft>
              <a:buSzTx/>
              <a:buNone/>
            </a:pPr>
            <a:endParaRPr lang="zh-CN" altLang="en-US" sz="3200" b="1" spc="248" err="1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9" name="矩形: 圆角 78"/>
          <p:cNvSpPr/>
          <p:nvPr>
            <p:custDataLst>
              <p:tags r:id="rId2"/>
            </p:custDataLst>
          </p:nvPr>
        </p:nvSpPr>
        <p:spPr>
          <a:xfrm rot="14539205" flipH="1">
            <a:off x="-2354447" y="598360"/>
            <a:ext cx="7425495" cy="5661279"/>
          </a:xfrm>
          <a:prstGeom prst="roundRect">
            <a:avLst>
              <a:gd name="adj" fmla="val 0"/>
            </a:avLst>
          </a:prstGeom>
          <a:blipFill dpi="0" rotWithShape="0">
            <a:blip r:embed="rId3"/>
            <a:stretch>
              <a:fillRect r="-34000" b="-6000"/>
            </a:stretch>
          </a:blipFill>
          <a:ln w="215900">
            <a:gradFill>
              <a:gsLst>
                <a:gs pos="0">
                  <a:srgbClr val="5086FA"/>
                </a:gs>
                <a:gs pos="100000">
                  <a:srgbClr val="7FB7F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>
            <p:custDataLst>
              <p:tags r:id="rId4"/>
            </p:custDataLst>
          </p:nvPr>
        </p:nvSpPr>
        <p:spPr>
          <a:xfrm>
            <a:off x="5589905" y="1780540"/>
            <a:ext cx="52146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7200">
                <a:gradFill>
                  <a:gsLst>
                    <a:gs pos="0">
                      <a:srgbClr val="558AFA"/>
                    </a:gs>
                    <a:gs pos="100000">
                      <a:srgbClr val="7FB7F6"/>
                    </a:gs>
                  </a:gsLst>
                  <a:lin ang="0" scaled="1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rPr>
              <a:t>下课，加油</a:t>
            </a:r>
            <a:r>
              <a:rPr lang="en-US" altLang="zh-CN" sz="7200">
                <a:gradFill>
                  <a:gsLst>
                    <a:gs pos="0">
                      <a:srgbClr val="558AFA"/>
                    </a:gs>
                    <a:gs pos="100000">
                      <a:srgbClr val="7FB7F6"/>
                    </a:gs>
                  </a:gsLst>
                  <a:lin ang="0" scaled="1"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B" panose="00020600040101010101" pitchFamily="18" charset="-122"/>
              </a:rPr>
              <a:t>!</a:t>
            </a:r>
            <a:endParaRPr lang="en-US" altLang="zh-CN" sz="7200">
              <a:ln>
                <a:noFill/>
              </a:ln>
              <a:gradFill>
                <a:gsLst>
                  <a:gs pos="0">
                    <a:srgbClr val="558AFA"/>
                  </a:gs>
                  <a:gs pos="100000">
                    <a:srgbClr val="7FB7F6"/>
                  </a:gs>
                </a:gsLst>
                <a:lin ang="0" scaled="1"/>
              </a:gradFill>
              <a:latin typeface="思源黑体 CN Heavy" panose="020B0A00000000000000" pitchFamily="34" charset="-122"/>
              <a:ea typeface="思源黑体 CN Heavy" panose="020B0A00000000000000" pitchFamily="34" charset="-122"/>
              <a:cs typeface="阿里巴巴普惠体 B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8115" y="4977765"/>
            <a:ext cx="9276080" cy="15684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 “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没有任何东西像牛顿引力理论对行星轨道的计算那样，如此有力地树起人们对年轻的物理学的尊敬。从此以后，这门自然科学成了巨大的精神王国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…… ”</a:t>
            </a:r>
            <a:endParaRPr lang="en-US" altLang="zh-CN" sz="24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algn="r"/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———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冯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·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劳厄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 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诺贝尔物理学奖获得者，物理学家</a:t>
            </a:r>
            <a:endParaRPr lang="zh-CN" altLang="en-US" sz="24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400367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称量地球的质量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2"/>
          <a:srcRect l="17775" r="18767"/>
          <a:stretch>
            <a:fillRect/>
          </a:stretch>
        </p:blipFill>
        <p:spPr>
          <a:xfrm>
            <a:off x="7014845" y="571500"/>
            <a:ext cx="4835525" cy="571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090" y="1000125"/>
            <a:ext cx="6650990" cy="10388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思路：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若不考虑地球的自转影响：地球上的物体的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重力等于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地球对物体的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引力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027555" y="3285490"/>
            <a:ext cx="4156710" cy="3043555"/>
            <a:chOff x="3193" y="5174"/>
            <a:chExt cx="6546" cy="4793"/>
          </a:xfrm>
        </p:grpSpPr>
        <p:sp>
          <p:nvSpPr>
            <p:cNvPr id="12" name="下箭头 11"/>
            <p:cNvSpPr/>
            <p:nvPr/>
          </p:nvSpPr>
          <p:spPr>
            <a:xfrm>
              <a:off x="4265" y="5174"/>
              <a:ext cx="560" cy="735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93" y="5909"/>
              <a:ext cx="6546" cy="4058"/>
              <a:chOff x="3193" y="5909"/>
              <a:chExt cx="6546" cy="405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193" y="5909"/>
                <a:ext cx="2736" cy="1636"/>
                <a:chOff x="454" y="4914"/>
                <a:chExt cx="2736" cy="1636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454" y="5237"/>
                  <a:ext cx="2735" cy="8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M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=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——</a:t>
                  </a:r>
                  <a:endPara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1826" y="4914"/>
                  <a:ext cx="1364" cy="16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gR</a:t>
                  </a:r>
                  <a:r>
                    <a:rPr lang="en-US" altLang="zh-CN" sz="2800" baseline="300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2</a:t>
                  </a:r>
                  <a:endPara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G</a:t>
                  </a:r>
                  <a:endPara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732" y="7671"/>
                <a:ext cx="5922" cy="99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=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——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——————kg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  <a:p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350" y="7360"/>
                <a:ext cx="4855" cy="15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10×(6400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×10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3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   6.67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×10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-11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817" y="8975"/>
                <a:ext cx="5922" cy="99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= 6.14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×10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22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kg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722120" y="2225040"/>
            <a:ext cx="2597150" cy="1038860"/>
            <a:chOff x="2712" y="3504"/>
            <a:chExt cx="4090" cy="1636"/>
          </a:xfrm>
        </p:grpSpPr>
        <p:grpSp>
          <p:nvGrpSpPr>
            <p:cNvPr id="8" name="组合 7"/>
            <p:cNvGrpSpPr/>
            <p:nvPr/>
          </p:nvGrpSpPr>
          <p:grpSpPr>
            <a:xfrm>
              <a:off x="3192" y="3504"/>
              <a:ext cx="3610" cy="1636"/>
              <a:chOff x="454" y="4914"/>
              <a:chExt cx="3610" cy="163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54" y="5237"/>
                <a:ext cx="3611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mg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459" y="4914"/>
                <a:ext cx="1387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2712" y="3506"/>
              <a:ext cx="4091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544385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地球的平均密度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090" y="1000125"/>
            <a:ext cx="8367395" cy="5651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建模：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将地球看做均匀球体，则体积为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= — π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30195" y="2729865"/>
            <a:ext cx="1737360" cy="1505585"/>
            <a:chOff x="3193" y="5174"/>
            <a:chExt cx="2736" cy="2371"/>
          </a:xfrm>
        </p:grpSpPr>
        <p:sp>
          <p:nvSpPr>
            <p:cNvPr id="12" name="下箭头 11"/>
            <p:cNvSpPr/>
            <p:nvPr/>
          </p:nvSpPr>
          <p:spPr>
            <a:xfrm>
              <a:off x="4265" y="5174"/>
              <a:ext cx="560" cy="735"/>
            </a:xfrm>
            <a:prstGeom prst="down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3193" y="5909"/>
              <a:ext cx="2736" cy="1636"/>
              <a:chOff x="454" y="4914"/>
              <a:chExt cx="2736" cy="163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54" y="5237"/>
                <a:ext cx="2735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26" y="4914"/>
                <a:ext cx="1364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  <a:sym typeface="+mn-ea"/>
                  </a:rPr>
                  <a:t>G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524760" y="1669415"/>
            <a:ext cx="2597150" cy="1038860"/>
            <a:chOff x="2712" y="3504"/>
            <a:chExt cx="4090" cy="1636"/>
          </a:xfrm>
        </p:grpSpPr>
        <p:grpSp>
          <p:nvGrpSpPr>
            <p:cNvPr id="8" name="组合 7"/>
            <p:cNvGrpSpPr/>
            <p:nvPr/>
          </p:nvGrpSpPr>
          <p:grpSpPr>
            <a:xfrm>
              <a:off x="3192" y="3504"/>
              <a:ext cx="3610" cy="1636"/>
              <a:chOff x="454" y="4914"/>
              <a:chExt cx="3610" cy="163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54" y="5237"/>
                <a:ext cx="3611" cy="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mg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——</a:t>
                </a:r>
                <a:endPara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459" y="4914"/>
                <a:ext cx="1387" cy="1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Mm</a:t>
                </a:r>
                <a:endPara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  <a:p>
                <a:pPr marL="0" indent="0" algn="l" defTabSz="26670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i="1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 R</a:t>
                </a:r>
                <a:r>
                  <a: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rPr>
                  <a:t>2</a:t>
                </a:r>
                <a:endParaRPr lang="en-US" altLang="zh-CN" sz="2800" baseline="300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2712" y="3506"/>
              <a:ext cx="4091" cy="153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34655" y="2389505"/>
            <a:ext cx="2077720" cy="2077720"/>
            <a:chOff x="12653" y="3763"/>
            <a:chExt cx="3272" cy="3272"/>
          </a:xfrm>
        </p:grpSpPr>
        <p:sp>
          <p:nvSpPr>
            <p:cNvPr id="2" name="椭圆 1"/>
            <p:cNvSpPr/>
            <p:nvPr/>
          </p:nvSpPr>
          <p:spPr>
            <a:xfrm>
              <a:off x="12653" y="3763"/>
              <a:ext cx="3273" cy="3273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箭头连接符 5"/>
            <p:cNvCxnSpPr>
              <a:endCxn id="2" idx="7"/>
            </p:cNvCxnSpPr>
            <p:nvPr/>
          </p:nvCxnSpPr>
          <p:spPr>
            <a:xfrm flipV="1">
              <a:off x="14257" y="4242"/>
              <a:ext cx="1190" cy="1202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4843" y="4772"/>
              <a:ext cx="840" cy="89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i="1">
                  <a:solidFill>
                    <a:schemeClr val="bg1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  <a:sym typeface="+mn-ea"/>
                </a:rPr>
                <a:t>R</a:t>
              </a:r>
              <a:endPara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864985" y="784860"/>
            <a:ext cx="516255" cy="10388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4</a:t>
            </a:r>
            <a:endParaRPr lang="en-US" altLang="zh-CN" sz="2800" i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830195" y="4257675"/>
            <a:ext cx="3434080" cy="1507490"/>
            <a:chOff x="1449" y="6705"/>
            <a:chExt cx="5408" cy="2374"/>
          </a:xfrm>
        </p:grpSpPr>
        <p:grpSp>
          <p:nvGrpSpPr>
            <p:cNvPr id="22" name="组合 21"/>
            <p:cNvGrpSpPr/>
            <p:nvPr/>
          </p:nvGrpSpPr>
          <p:grpSpPr>
            <a:xfrm>
              <a:off x="1449" y="6705"/>
              <a:ext cx="5408" cy="2375"/>
              <a:chOff x="3193" y="5174"/>
              <a:chExt cx="5408" cy="2375"/>
            </a:xfrm>
          </p:grpSpPr>
          <p:sp>
            <p:nvSpPr>
              <p:cNvPr id="23" name="下箭头 22"/>
              <p:cNvSpPr/>
              <p:nvPr/>
            </p:nvSpPr>
            <p:spPr>
              <a:xfrm>
                <a:off x="4265" y="5174"/>
                <a:ext cx="560" cy="735"/>
              </a:xfrm>
              <a:prstGeom prst="down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 rot="0">
                <a:off x="3193" y="5913"/>
                <a:ext cx="5408" cy="1636"/>
                <a:chOff x="454" y="4918"/>
                <a:chExt cx="5408" cy="1636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454" y="5237"/>
                  <a:ext cx="5408" cy="8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800" i="1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ea"/>
                    </a:rPr>
                    <a:t>ρ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=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——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=</a:t>
                  </a: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 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</a:t>
                  </a:r>
                  <a:r>
                    <a:rPr lang="en-US" altLang="zh-CN" sz="2800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——</a:t>
                  </a:r>
                  <a:endParaRPr lang="en-US" altLang="zh-CN" sz="28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622" y="4918"/>
                  <a:ext cx="1364" cy="163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</a:rPr>
                    <a:t>M</a:t>
                  </a:r>
                  <a:endPara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  <a:p>
                  <a:pPr marL="0" indent="0" algn="l" defTabSz="26670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800" i="1">
                      <a:latin typeface="Times New Roman" panose="02020603050405020304" pitchFamily="18" charset="0"/>
                      <a:ea typeface="楷体" panose="02010609060101010101" charset="-122"/>
                      <a:cs typeface="Times New Roman" panose="02020603050405020304" pitchFamily="18" charset="0"/>
                      <a:sym typeface="+mn-ea"/>
                    </a:rPr>
                    <a:t>V</a:t>
                  </a:r>
                  <a:endParaRPr lang="en-US" altLang="zh-CN" sz="2800" baseline="30000">
                    <a:latin typeface="Times New Roman" panose="02020603050405020304" pitchFamily="18" charset="0"/>
                    <a:ea typeface="楷体" panose="02010609060101010101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4095" y="7396"/>
              <a:ext cx="2076" cy="163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3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g</a:t>
              </a:r>
              <a:endPara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pPr marL="0" indent="0" algn="l" defTabSz="26670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4π</a:t>
              </a:r>
              <a:r>
                <a:rPr lang="en-US" altLang="zh-CN" sz="2800" i="1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RG</a:t>
              </a:r>
              <a:endPara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6709410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探索万有引力与重力的关系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0695" y="955040"/>
            <a:ext cx="11207750" cy="159639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材料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：我们通常把距离海平面几千米、上万米的高度都视为地面附近，因为这个高度远小于地球的半径 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6 400 000 m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。这些位置的重力加速度都约为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9.8 m/s²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0695" y="2800350"/>
            <a:ext cx="4515485" cy="229171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11215" y="2800350"/>
            <a:ext cx="4582160" cy="22917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6643370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探索万有引力与重力的关系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1011555"/>
            <a:ext cx="4997450" cy="25019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材料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：用弹簧秤称量一个相对于地球静止的小物体的重量，随称量位置的变化可能会有不同的结果。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414645" y="1011555"/>
          <a:ext cx="6445885" cy="5408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/>
                <a:gridCol w="2038350"/>
                <a:gridCol w="2553335"/>
              </a:tblGrid>
              <a:tr h="836295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一些地点的重力加速度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 g/(m·s</a:t>
                      </a:r>
                      <a:r>
                        <a:rPr lang="en-US" altLang="zh-CN" sz="2400" baseline="300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)            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标准值：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g = 9.806 65 m/s</a:t>
                      </a:r>
                      <a:r>
                        <a:rPr lang="en-US" altLang="zh-CN" sz="2400" baseline="300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2311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地点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zh-CN" altLang="en-US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纬度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zh-CN" altLang="en-US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sym typeface="+mn-ea"/>
                        </a:rPr>
                        <a:t>重力加速度</a:t>
                      </a:r>
                      <a:endParaRPr lang="zh-CN" altLang="en-US" sz="2400">
                        <a:latin typeface="Times New Roman" panose="02020603050405020304" pitchFamily="18" charset="0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赤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道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0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9.780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广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州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23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06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9.788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武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汉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30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33′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9.794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上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海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31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12′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9.794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东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京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35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43′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9.798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北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京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39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56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9.801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纽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约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40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40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9.803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1771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莫斯科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55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45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9.816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北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zh-CN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极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90</a:t>
                      </a:r>
                      <a:r>
                        <a:rPr lang="en-US" altLang="en-US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°</a:t>
                      </a: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9.832</a:t>
                      </a:r>
                      <a:endParaRPr lang="en-US" altLang="zh-CN" sz="24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66420" y="946150"/>
            <a:ext cx="10614660" cy="5651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原因：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地球的自转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会使地球上不同纬度的重力加速度有微小的差异。</a:t>
            </a:r>
            <a:endParaRPr lang="en-US" altLang="zh-CN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6643370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探索万有引力与重力的关系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1751330"/>
            <a:ext cx="6096000" cy="4572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725285" y="1834515"/>
            <a:ext cx="4964430" cy="3900170"/>
            <a:chOff x="10591" y="2889"/>
            <a:chExt cx="7818" cy="6142"/>
          </a:xfrm>
        </p:grpSpPr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b="6009"/>
            <a:stretch>
              <a:fillRect/>
            </a:stretch>
          </p:blipFill>
          <p:spPr>
            <a:xfrm rot="720000">
              <a:off x="12605" y="2889"/>
              <a:ext cx="5805" cy="6142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10591" y="5694"/>
              <a:ext cx="1542" cy="765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66420" y="946150"/>
            <a:ext cx="10614660" cy="5651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原因：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地球的自转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会使地球上不同纬度的重力加速度有微小的差异。</a:t>
            </a:r>
            <a:endParaRPr lang="en-US" altLang="zh-CN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6643370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探索万有引力与重力的关系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pic>
        <p:nvPicPr>
          <p:cNvPr id="5" name="图片 4" descr="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6009"/>
          <a:stretch>
            <a:fillRect/>
          </a:stretch>
        </p:blipFill>
        <p:spPr>
          <a:xfrm rot="720000">
            <a:off x="365125" y="1757680"/>
            <a:ext cx="3686175" cy="39001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594860" y="3539490"/>
            <a:ext cx="979170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70" y="1810385"/>
            <a:ext cx="5238750" cy="3867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0" y="0"/>
            <a:ext cx="5763895" cy="706120"/>
          </a:xfrm>
          <a:prstGeom prst="rect">
            <a:avLst/>
          </a:prstGeom>
          <a:solidFill>
            <a:srgbClr val="65B1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0" hangingPunct="0">
              <a:lnSpc>
                <a:spcPct val="150000"/>
              </a:lnSpc>
            </a:pPr>
            <a:r>
              <a:rPr lang="zh-CN" altLang="en-US" sz="3800" b="1" spc="3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阿里巴巴普惠体 M" panose="00020600040101010101" pitchFamily="18" charset="-122"/>
                <a:sym typeface="+mn-ea"/>
              </a:rPr>
              <a:t>万有引力与重力的关系</a:t>
            </a:r>
            <a:endParaRPr lang="zh-CN" altLang="en-US" sz="3800" b="1" spc="3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290" y="848360"/>
            <a:ext cx="11398250" cy="28898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已知地球的质量为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，自转周期为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T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,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引力常量为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G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。将地球看作是半径为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R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质量均匀分布的球体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，不考虑空气的影响．设在地球北极地面称量时，弹簧秤的读数是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i="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  <a:p>
            <a:pPr marL="0" indent="0" algn="l" defTabSz="2667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）若在北极上空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h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处称量，弾簧秤的读数为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i="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，求比值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/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F</a:t>
            </a:r>
            <a:r>
              <a:rPr lang="en-US" altLang="zh-CN" sz="2800" i="0" baseline="-250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的表达式；并就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h</a:t>
            </a:r>
            <a:r>
              <a:rPr lang="en-US" altLang="zh-CN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=1.0%</a:t>
            </a:r>
            <a:r>
              <a:rPr lang="en-US" altLang="zh-CN" sz="2800" i="1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R</a:t>
            </a:r>
            <a:r>
              <a:rPr lang="zh-CN" altLang="en-US" sz="28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rPr>
              <a:t>的情形算出具体数值（计算结果保留两位有效数字）。</a:t>
            </a:r>
            <a:endParaRPr lang="zh-CN" altLang="en-US" sz="2800">
              <a:latin typeface="Times New Roman" panose="02020603050405020304" pitchFamily="18" charset="0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0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1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2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3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4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5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6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7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18.xml><?xml version="1.0" encoding="utf-8"?>
<p:tagLst xmlns:p="http://schemas.openxmlformats.org/presentationml/2006/main">
  <p:tag name="AS_UNIQUEID" val="1733"/>
  <p:tag name="KSO_WM_BEAUTIFY_FLAG" val=""/>
  <p:tag name="KSO_WM_TAG_VERSION" val="1.0"/>
  <p:tag name="KSO_WM_TEMPLATE_CATEGORY" val="mixed"/>
  <p:tag name="KSO_WM_TEMPLATE_INDEX" val="20201941"/>
  <p:tag name="KSO_WM_UNIT_COMPATIBLE" val="0"/>
  <p:tag name="KSO_WM_UNIT_DIAGRAM_ISNUMVISUAL" val="0"/>
  <p:tag name="KSO_WM_UNIT_DIAGRAM_ISREFERUNIT" val="0"/>
  <p:tag name="KSO_WM_UNIT_HIGHLIGHT" val="0"/>
  <p:tag name="KSO_WM_UNIT_ID" val="mixed20201941_19*f*1"/>
  <p:tag name="KSO_WM_UNIT_LAYERLEVEL" val="1"/>
  <p:tag name="KSO_WM_UNIT_NOCLEAR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TEXTBOXSTYLE_GUID" val="{606dc522-7cba-4dcb-b582-d6db8ad38ab2}"/>
  <p:tag name="KSO_WM_UNIT_TEXTBOXSTYLE_SHAPETYPE" val="0"/>
  <p:tag name="KSO_WM_UNIT_TEXTBOXSTYLE_TEMPLATEID" val="3135209"/>
  <p:tag name="KSO_WM_UNIT_TEXTBOXSTYLE_TEMPLATETYPE" val="1"/>
  <p:tag name="KSO_WM_UNIT_TEXTBOXSTYLE_TYPE" val="8"/>
  <p:tag name="KSO_WM_UNIT_VALUE" val="64"/>
</p:tagLst>
</file>

<file path=ppt/tags/tag19.xml><?xml version="1.0" encoding="utf-8"?>
<p:tagLst xmlns:p="http://schemas.openxmlformats.org/presentationml/2006/main">
  <p:tag name="AS_UNIQUEID" val="1733"/>
  <p:tag name="KSO_WM_BEAUTIFY_FLAG" val=""/>
  <p:tag name="KSO_WM_TAG_VERSION" val="1.0"/>
  <p:tag name="KSO_WM_TEMPLATE_CATEGORY" val="mixed"/>
  <p:tag name="KSO_WM_TEMPLATE_INDEX" val="20201941"/>
  <p:tag name="KSO_WM_UNIT_COMPATIBLE" val="0"/>
  <p:tag name="KSO_WM_UNIT_DIAGRAM_ISNUMVISUAL" val="0"/>
  <p:tag name="KSO_WM_UNIT_DIAGRAM_ISREFERUNIT" val="0"/>
  <p:tag name="KSO_WM_UNIT_HIGHLIGHT" val="0"/>
  <p:tag name="KSO_WM_UNIT_ID" val="mixed20201941_19*f*1"/>
  <p:tag name="KSO_WM_UNIT_LAYERLEVEL" val="1"/>
  <p:tag name="KSO_WM_UNIT_NOCLEAR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TEXTBOXSTYLE_GUID" val="{606dc522-7cba-4dcb-b582-d6db8ad38ab2}"/>
  <p:tag name="KSO_WM_UNIT_TEXTBOXSTYLE_SHAPETYPE" val="0"/>
  <p:tag name="KSO_WM_UNIT_TEXTBOXSTYLE_TEMPLATEID" val="3135209"/>
  <p:tag name="KSO_WM_UNIT_TEXTBOXSTYLE_TEMPLATETYPE" val="1"/>
  <p:tag name="KSO_WM_UNIT_TEXTBOXSTYLE_TYPE" val="8"/>
  <p:tag name="KSO_WM_UNIT_VALUE" val="64"/>
</p:tagLst>
</file>

<file path=ppt/tags/tag2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20.xml><?xml version="1.0" encoding="utf-8"?>
<p:tagLst xmlns:p="http://schemas.openxmlformats.org/presentationml/2006/main">
  <p:tag name="AS_UNIQUEID" val="2062"/>
</p:tagLst>
</file>

<file path=ppt/tags/tag21.xml><?xml version="1.0" encoding="utf-8"?>
<p:tagLst xmlns:p="http://schemas.openxmlformats.org/presentationml/2006/main">
  <p:tag name="AS_UNIQUEID" val="2063"/>
</p:tagLst>
</file>

<file path=ppt/tags/tag22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ZGMxMmFmYjY1ZTlmYmMzZmRlNDhiYzk5ODkwZDc3ZjkifQ=="/>
</p:tagLst>
</file>

<file path=ppt/tags/tag3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4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5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6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7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8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ags/tag9.xml><?xml version="1.0" encoding="utf-8"?>
<p:tagLst xmlns:p="http://schemas.openxmlformats.org/presentationml/2006/main">
  <p:tag name="AS_UNIQUEID" val="1785"/>
  <p:tag name="KSO_WM_UNIT_MEDIACOVER_BTN_POS" val="c"/>
  <p:tag name="KSO_WM_UNIT_MEDIACOVER_BTN_STATE" val="1"/>
  <p:tag name="KSO_WM_UNIT_MEDIACOVER_BTN_STYLE" val="ee0bc779c1f3d7f3e90c96344320e69a"/>
  <p:tag name="KSO_WM_UNIT_MEDIACOVER_RGB" val="000000"/>
  <p:tag name="KSO_WM_UNIT_MEDIACOVER_STYLEID" val="1"/>
  <p:tag name="KSO_WM_UNIT_MEDIACOVER_TEXT" val=""/>
  <p:tag name="KSO_WM_UNIT_MEDIACOVER_TEXTSTATE" val="0"/>
  <p:tag name="KSO_WM_UNIT_MEDIACOVER_TRANSPARENCY" val="0.5"/>
  <p:tag name="KSO_WM_DIAGRAM_VIRTUALLY_FRAME" val="{&quot;height&quot;:329.66677165354326,&quot;left&quot;:470.8348031496063,&quot;top&quot;:108.21937007874017,&quot;width&quot;:390.96291338582677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1908</Words>
  <Application>WPS 演示</Application>
  <PresentationFormat/>
  <Paragraphs>293</Paragraphs>
  <Slides>20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华文楷体</vt:lpstr>
      <vt:lpstr>黑体</vt:lpstr>
      <vt:lpstr>楷体</vt:lpstr>
      <vt:lpstr>阿里巴巴普惠体 M</vt:lpstr>
      <vt:lpstr>Times New Roman</vt:lpstr>
      <vt:lpstr>Segoe UI</vt:lpstr>
      <vt:lpstr>思源黑体 CN Heavy</vt:lpstr>
      <vt:lpstr>阿里巴巴普惠体 B</vt:lpstr>
      <vt:lpstr>Calibri</vt:lpstr>
      <vt:lpstr>微软雅黑</vt:lpstr>
      <vt:lpstr>Arial Unicode MS</vt:lpstr>
      <vt:lpstr>WPS</vt:lpstr>
      <vt:lpstr>万有引力定律的成就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wps</cp:lastModifiedBy>
  <cp:revision>17</cp:revision>
  <cp:lastPrinted>2024-12-02T12:06:00Z</cp:lastPrinted>
  <dcterms:created xsi:type="dcterms:W3CDTF">2024-12-02T12:06:00Z</dcterms:created>
  <dcterms:modified xsi:type="dcterms:W3CDTF">2025-02-20T07:47:53Z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EADBB1A4EE1C469D85D0BB294B59A8EE_13</vt:lpwstr>
  </property>
  <property fmtid="{D5CDD505-2E9C-101B-9397-08002B2CF9AE}" pid="7" name="KSOProductBuildVer">
    <vt:lpwstr>2052-12.1.0.19770</vt:lpwstr>
  </property>
</Properties>
</file>